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257" r:id="rId3"/>
    <p:sldId id="262" r:id="rId4"/>
    <p:sldId id="268" r:id="rId5"/>
    <p:sldId id="258" r:id="rId6"/>
    <p:sldId id="259" r:id="rId7"/>
    <p:sldId id="260" r:id="rId8"/>
    <p:sldId id="263" r:id="rId9"/>
    <p:sldId id="269" r:id="rId10"/>
    <p:sldId id="264" r:id="rId11"/>
    <p:sldId id="266" r:id="rId12"/>
    <p:sldId id="270" r:id="rId13"/>
    <p:sldId id="271" r:id="rId14"/>
    <p:sldId id="272" r:id="rId15"/>
    <p:sldId id="273" r:id="rId16"/>
    <p:sldId id="274" r:id="rId17"/>
    <p:sldId id="275"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F73B2B-FE22-4DB0-934F-62B7AEA14ABB}" type="datetimeFigureOut">
              <a:rPr lang="en-IN" smtClean="0"/>
              <a:pPr/>
              <a:t>16-04-2020</a:t>
            </a:fld>
            <a:endParaRPr lang="en-IN"/>
          </a:p>
        </p:txBody>
      </p:sp>
      <p:sp>
        <p:nvSpPr>
          <p:cNvPr id="5" name="Footer Placeholder 4"/>
          <p:cNvSpPr>
            <a:spLocks noGrp="1"/>
          </p:cNvSpPr>
          <p:nvPr>
            <p:ph type="ftr" sz="quarter" idx="11"/>
          </p:nvPr>
        </p:nvSpPr>
        <p:spPr>
          <a:xfrm>
            <a:off x="2416500" y="329307"/>
            <a:ext cx="4973915" cy="309201"/>
          </a:xfrm>
        </p:spPr>
        <p:txBody>
          <a:bodyPr/>
          <a:lstStyle/>
          <a:p>
            <a:endParaRPr lang="en-IN"/>
          </a:p>
        </p:txBody>
      </p:sp>
      <p:sp>
        <p:nvSpPr>
          <p:cNvPr id="6" name="Slide Number Placeholder 5"/>
          <p:cNvSpPr>
            <a:spLocks noGrp="1"/>
          </p:cNvSpPr>
          <p:nvPr>
            <p:ph type="sldNum" sz="quarter" idx="12"/>
          </p:nvPr>
        </p:nvSpPr>
        <p:spPr>
          <a:xfrm>
            <a:off x="1437664" y="798973"/>
            <a:ext cx="811019" cy="503578"/>
          </a:xfrm>
        </p:spPr>
        <p:txBody>
          <a:bodyPr/>
          <a:lstStyle/>
          <a:p>
            <a:fld id="{D2DAE334-72B7-4791-BE68-672F348F57DE}" type="slidenum">
              <a:rPr lang="en-IN" smtClean="0"/>
              <a:pPr/>
              <a:t>‹#›</a:t>
            </a:fld>
            <a:endParaRPr lang="en-I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9449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F73B2B-FE22-4DB0-934F-62B7AEA14ABB}" type="datetimeFigureOut">
              <a:rPr lang="en-IN" smtClean="0"/>
              <a:pPr/>
              <a:t>16-04-2020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DAE334-72B7-4791-BE68-672F348F57DE}" type="slidenum">
              <a:rPr lang="en-IN" smtClean="0"/>
              <a:pPr/>
              <a:t>‹#›</a:t>
            </a:fld>
            <a:endParaRPr lang="en-I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9228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F73B2B-FE22-4DB0-934F-62B7AEA14ABB}" type="datetimeFigureOut">
              <a:rPr lang="en-IN" smtClean="0"/>
              <a:pPr/>
              <a:t>16-04-2020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DAE334-72B7-4791-BE68-672F348F57DE}" type="slidenum">
              <a:rPr lang="en-IN" smtClean="0"/>
              <a:pPr/>
              <a:t>‹#›</a:t>
            </a:fld>
            <a:endParaRPr lang="en-I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488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F73B2B-FE22-4DB0-934F-62B7AEA14ABB}" type="datetimeFigureOut">
              <a:rPr lang="en-IN" smtClean="0"/>
              <a:pPr/>
              <a:t>16-04-2020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DAE334-72B7-4791-BE68-672F348F57DE}" type="slidenum">
              <a:rPr lang="en-IN" smtClean="0"/>
              <a:pPr/>
              <a:t>‹#›</a:t>
            </a:fld>
            <a:endParaRPr lang="en-I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9546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F73B2B-FE22-4DB0-934F-62B7AEA14ABB}" type="datetimeFigureOut">
              <a:rPr lang="en-IN" smtClean="0"/>
              <a:pPr/>
              <a:t>16-04-2020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DAE334-72B7-4791-BE68-672F348F57DE}" type="slidenum">
              <a:rPr lang="en-IN" smtClean="0"/>
              <a:pPr/>
              <a:t>‹#›</a:t>
            </a:fld>
            <a:endParaRPr lang="en-I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048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F73B2B-FE22-4DB0-934F-62B7AEA14ABB}" type="datetimeFigureOut">
              <a:rPr lang="en-IN" smtClean="0"/>
              <a:pPr/>
              <a:t>16-04-2020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DAE334-72B7-4791-BE68-672F348F57DE}" type="slidenum">
              <a:rPr lang="en-IN" smtClean="0"/>
              <a:pPr/>
              <a:t>‹#›</a:t>
            </a:fld>
            <a:endParaRPr lang="en-I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5256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F73B2B-FE22-4DB0-934F-62B7AEA14ABB}" type="datetimeFigureOut">
              <a:rPr lang="en-IN" smtClean="0"/>
              <a:pPr/>
              <a:t>16-04-2020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2DAE334-72B7-4791-BE68-672F348F57DE}" type="slidenum">
              <a:rPr lang="en-IN" smtClean="0"/>
              <a:pPr/>
              <a:t>‹#›</a:t>
            </a:fld>
            <a:endParaRPr lang="en-I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508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F73B2B-FE22-4DB0-934F-62B7AEA14ABB}" type="datetimeFigureOut">
              <a:rPr lang="en-IN" smtClean="0"/>
              <a:pPr/>
              <a:t>16-04-2020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2DAE334-72B7-4791-BE68-672F348F57DE}" type="slidenum">
              <a:rPr lang="en-IN" smtClean="0"/>
              <a:pPr/>
              <a:t>‹#›</a:t>
            </a:fld>
            <a:endParaRPr lang="en-I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6409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73B2B-FE22-4DB0-934F-62B7AEA14ABB}" type="datetimeFigureOut">
              <a:rPr lang="en-IN" smtClean="0"/>
              <a:pPr/>
              <a:t>16-04-2020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2DAE334-72B7-4791-BE68-672F348F57DE}" type="slidenum">
              <a:rPr lang="en-IN" smtClean="0"/>
              <a:pPr/>
              <a:t>‹#›</a:t>
            </a:fld>
            <a:endParaRPr lang="en-IN"/>
          </a:p>
        </p:txBody>
      </p:sp>
    </p:spTree>
    <p:extLst>
      <p:ext uri="{BB962C8B-B14F-4D97-AF65-F5344CB8AC3E}">
        <p14:creationId xmlns:p14="http://schemas.microsoft.com/office/powerpoint/2010/main" val="387382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F73B2B-FE22-4DB0-934F-62B7AEA14ABB}" type="datetimeFigureOut">
              <a:rPr lang="en-IN" smtClean="0"/>
              <a:pPr/>
              <a:t>16-04-2020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DAE334-72B7-4791-BE68-672F348F57DE}" type="slidenum">
              <a:rPr lang="en-IN" smtClean="0"/>
              <a:pPr/>
              <a:t>‹#›</a:t>
            </a:fld>
            <a:endParaRPr lang="en-I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5009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4F73B2B-FE22-4DB0-934F-62B7AEA14ABB}" type="datetimeFigureOut">
              <a:rPr lang="en-IN" smtClean="0"/>
              <a:pPr/>
              <a:t>16-04-2020</a:t>
            </a:fld>
            <a:endParaRPr lang="en-IN"/>
          </a:p>
        </p:txBody>
      </p:sp>
      <p:sp>
        <p:nvSpPr>
          <p:cNvPr id="6" name="Footer Placeholder 5"/>
          <p:cNvSpPr>
            <a:spLocks noGrp="1"/>
          </p:cNvSpPr>
          <p:nvPr>
            <p:ph type="ftr" sz="quarter" idx="11"/>
          </p:nvPr>
        </p:nvSpPr>
        <p:spPr>
          <a:xfrm>
            <a:off x="1447382" y="318640"/>
            <a:ext cx="5541004" cy="320931"/>
          </a:xfrm>
        </p:spPr>
        <p:txBody>
          <a:bodyPr/>
          <a:lstStyle/>
          <a:p>
            <a:endParaRPr lang="en-IN"/>
          </a:p>
        </p:txBody>
      </p:sp>
      <p:sp>
        <p:nvSpPr>
          <p:cNvPr id="7" name="Slide Number Placeholder 6"/>
          <p:cNvSpPr>
            <a:spLocks noGrp="1"/>
          </p:cNvSpPr>
          <p:nvPr>
            <p:ph type="sldNum" sz="quarter" idx="12"/>
          </p:nvPr>
        </p:nvSpPr>
        <p:spPr/>
        <p:txBody>
          <a:bodyPr/>
          <a:lstStyle/>
          <a:p>
            <a:fld id="{D2DAE334-72B7-4791-BE68-672F348F57DE}" type="slidenum">
              <a:rPr lang="en-IN" smtClean="0"/>
              <a:pPr/>
              <a:t>‹#›</a:t>
            </a:fld>
            <a:endParaRPr lang="en-I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57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4F73B2B-FE22-4DB0-934F-62B7AEA14ABB}" type="datetimeFigureOut">
              <a:rPr lang="en-IN" smtClean="0"/>
              <a:pPr/>
              <a:t>16-04-2020</a:t>
            </a:fld>
            <a:endParaRPr lang="en-I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2DAE334-72B7-4791-BE68-672F348F57DE}" type="slidenum">
              <a:rPr lang="en-IN" smtClean="0"/>
              <a:pPr/>
              <a:t>‹#›</a:t>
            </a:fld>
            <a:endParaRPr lang="en-I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08683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D974F-3BDB-452D-808F-404FFC4771E1}"/>
              </a:ext>
            </a:extLst>
          </p:cNvPr>
          <p:cNvSpPr/>
          <p:nvPr/>
        </p:nvSpPr>
        <p:spPr>
          <a:xfrm>
            <a:off x="837487" y="4427471"/>
            <a:ext cx="6303720" cy="1477328"/>
          </a:xfrm>
          <a:prstGeom prst="rect">
            <a:avLst/>
          </a:prstGeom>
        </p:spPr>
        <p:txBody>
          <a:bodyPr wrap="square">
            <a:spAutoFit/>
          </a:bodyPr>
          <a:lstStyle/>
          <a:p>
            <a:r>
              <a:rPr lang="en-IN" b="1" dirty="0">
                <a:latin typeface="Times New Roman" panose="02020603050405020304" pitchFamily="18" charset="0"/>
                <a:cs typeface="Times New Roman" panose="02020603050405020304" pitchFamily="18" charset="0"/>
              </a:rPr>
              <a:t>DR. AYAN MUKHERJEE</a:t>
            </a:r>
          </a:p>
          <a:p>
            <a:r>
              <a:rPr lang="en-IN" b="1" dirty="0">
                <a:latin typeface="Times New Roman" panose="02020603050405020304" pitchFamily="18" charset="0"/>
                <a:cs typeface="Times New Roman" panose="02020603050405020304" pitchFamily="18" charset="0"/>
              </a:rPr>
              <a:t>ASSISTANT PROFESSOR</a:t>
            </a:r>
          </a:p>
          <a:p>
            <a:r>
              <a:rPr lang="en-IN" b="1" dirty="0">
                <a:latin typeface="Times New Roman" panose="02020603050405020304" pitchFamily="18" charset="0"/>
                <a:cs typeface="Times New Roman" panose="02020603050405020304" pitchFamily="18" charset="0"/>
              </a:rPr>
              <a:t>RAM RATAN SINGH COLLEGE, </a:t>
            </a:r>
          </a:p>
          <a:p>
            <a:r>
              <a:rPr lang="en-IN" b="1" dirty="0">
                <a:latin typeface="Times New Roman" panose="02020603050405020304" pitchFamily="18" charset="0"/>
                <a:cs typeface="Times New Roman" panose="02020603050405020304" pitchFamily="18" charset="0"/>
              </a:rPr>
              <a:t>A CONSTITUENT  UNIT OF PATLIPUTRA UNIVERSITY, </a:t>
            </a:r>
          </a:p>
          <a:p>
            <a:r>
              <a:rPr lang="en-IN" b="1" dirty="0">
                <a:latin typeface="Times New Roman" panose="02020603050405020304" pitchFamily="18" charset="0"/>
                <a:cs typeface="Times New Roman" panose="02020603050405020304" pitchFamily="18" charset="0"/>
              </a:rPr>
              <a:t>MOKAMA, PATNA</a:t>
            </a:r>
          </a:p>
        </p:txBody>
      </p:sp>
      <p:sp>
        <p:nvSpPr>
          <p:cNvPr id="7" name="TextBox 6">
            <a:extLst>
              <a:ext uri="{FF2B5EF4-FFF2-40B4-BE49-F238E27FC236}">
                <a16:creationId xmlns:a16="http://schemas.microsoft.com/office/drawing/2014/main" id="{83434BF1-E3EB-467C-AB16-6ED431105794}"/>
              </a:ext>
            </a:extLst>
          </p:cNvPr>
          <p:cNvSpPr txBox="1"/>
          <p:nvPr/>
        </p:nvSpPr>
        <p:spPr>
          <a:xfrm>
            <a:off x="2395214" y="220399"/>
            <a:ext cx="9491986" cy="2677656"/>
          </a:xfrm>
          <a:prstGeom prst="rect">
            <a:avLst/>
          </a:prstGeom>
          <a:noFill/>
        </p:spPr>
        <p:txBody>
          <a:bodyPr wrap="square" rtlCol="0">
            <a:spAutoFit/>
          </a:bodyPr>
          <a:lstStyle/>
          <a:p>
            <a:pPr algn="ctr"/>
            <a:r>
              <a:rPr lang="en-US" sz="3600" b="1" dirty="0">
                <a:solidFill>
                  <a:srgbClr val="002060"/>
                </a:solidFill>
                <a:latin typeface="Times New Roman" panose="02020603050405020304" pitchFamily="18" charset="0"/>
                <a:ea typeface="PMingLiU-ExtB" pitchFamily="18" charset="-120"/>
                <a:cs typeface="Times New Roman" panose="02020603050405020304" pitchFamily="18" charset="0"/>
              </a:rPr>
              <a:t> e-Content for </a:t>
            </a:r>
            <a:r>
              <a:rPr lang="en-US" sz="3600" b="1" dirty="0" err="1">
                <a:solidFill>
                  <a:srgbClr val="002060"/>
                </a:solidFill>
                <a:latin typeface="Times New Roman" panose="02020603050405020304" pitchFamily="18" charset="0"/>
                <a:ea typeface="PMingLiU-ExtB" pitchFamily="18" charset="-120"/>
                <a:cs typeface="Times New Roman" panose="02020603050405020304" pitchFamily="18" charset="0"/>
              </a:rPr>
              <a:t>B.Sc</a:t>
            </a:r>
            <a:r>
              <a:rPr lang="en-US" sz="3600" b="1" dirty="0">
                <a:solidFill>
                  <a:srgbClr val="002060"/>
                </a:solidFill>
                <a:latin typeface="Times New Roman" panose="02020603050405020304" pitchFamily="18" charset="0"/>
                <a:ea typeface="PMingLiU-ExtB" pitchFamily="18" charset="-120"/>
                <a:cs typeface="Times New Roman" panose="02020603050405020304" pitchFamily="18" charset="0"/>
              </a:rPr>
              <a:t> Physics </a:t>
            </a:r>
            <a:r>
              <a:rPr lang="en-US" sz="3600" b="1" dirty="0" err="1">
                <a:solidFill>
                  <a:srgbClr val="002060"/>
                </a:solidFill>
                <a:latin typeface="Times New Roman" panose="02020603050405020304" pitchFamily="18" charset="0"/>
                <a:ea typeface="PMingLiU-ExtB" pitchFamily="18" charset="-120"/>
                <a:cs typeface="Times New Roman" panose="02020603050405020304" pitchFamily="18" charset="0"/>
              </a:rPr>
              <a:t>Honours</a:t>
            </a:r>
            <a:r>
              <a:rPr lang="en-US" sz="3600" b="1" dirty="0">
                <a:solidFill>
                  <a:srgbClr val="002060"/>
                </a:solidFill>
                <a:latin typeface="Times New Roman" panose="02020603050405020304" pitchFamily="18" charset="0"/>
                <a:ea typeface="PMingLiU-ExtB" pitchFamily="18" charset="-120"/>
                <a:cs typeface="Times New Roman" panose="02020603050405020304" pitchFamily="18" charset="0"/>
              </a:rPr>
              <a:t> students of </a:t>
            </a:r>
          </a:p>
          <a:p>
            <a:pPr algn="ctr"/>
            <a:r>
              <a:rPr lang="en-IN" sz="2400" b="1" dirty="0">
                <a:solidFill>
                  <a:srgbClr val="002060"/>
                </a:solidFill>
                <a:latin typeface="Times New Roman" panose="02020603050405020304" pitchFamily="18" charset="0"/>
                <a:cs typeface="Times New Roman" panose="02020603050405020304" pitchFamily="18" charset="0"/>
              </a:rPr>
              <a:t>RAM RATAN SINGH COLLEGE, </a:t>
            </a:r>
          </a:p>
          <a:p>
            <a:pPr algn="ctr"/>
            <a:r>
              <a:rPr lang="en-IN" sz="2400" b="1" dirty="0">
                <a:solidFill>
                  <a:srgbClr val="002060"/>
                </a:solidFill>
                <a:latin typeface="Times New Roman" panose="02020603050405020304" pitchFamily="18" charset="0"/>
                <a:cs typeface="Times New Roman" panose="02020603050405020304" pitchFamily="18" charset="0"/>
              </a:rPr>
              <a:t>A CONSTITUENT  UNIT OF PATLIPUTRA UNIVERSITY, </a:t>
            </a:r>
          </a:p>
          <a:p>
            <a:pPr algn="ctr"/>
            <a:r>
              <a:rPr lang="en-IN" sz="2400" b="1" dirty="0">
                <a:solidFill>
                  <a:srgbClr val="002060"/>
                </a:solidFill>
                <a:latin typeface="Times New Roman" panose="02020603050405020304" pitchFamily="18" charset="0"/>
                <a:cs typeface="Times New Roman" panose="02020603050405020304" pitchFamily="18" charset="0"/>
              </a:rPr>
              <a:t>MOKAMA, PATNA</a:t>
            </a:r>
          </a:p>
          <a:p>
            <a:pPr indent="-342900" algn="ctr" fontAlgn="auto">
              <a:spcBef>
                <a:spcPts val="0"/>
              </a:spcBef>
              <a:spcAft>
                <a:spcPts val="0"/>
              </a:spcAft>
              <a:defRPr/>
            </a:pPr>
            <a:endParaRPr lang="en-US" sz="2400" b="1" u="sng" dirty="0">
              <a:solidFill>
                <a:srgbClr val="002060"/>
              </a:solidFill>
              <a:latin typeface="Georgia" pitchFamily="18" charset="0"/>
              <a:ea typeface="PMingLiU-ExtB" pitchFamily="18" charset="-120"/>
              <a:cs typeface="Arial" pitchFamily="34" charset="0"/>
            </a:endParaRPr>
          </a:p>
        </p:txBody>
      </p:sp>
      <p:sp>
        <p:nvSpPr>
          <p:cNvPr id="2" name="TextBox 1">
            <a:extLst>
              <a:ext uri="{FF2B5EF4-FFF2-40B4-BE49-F238E27FC236}">
                <a16:creationId xmlns:a16="http://schemas.microsoft.com/office/drawing/2014/main" id="{06FE64A1-BCE8-4C7A-BC8C-CCCC37DBFD3A}"/>
              </a:ext>
            </a:extLst>
          </p:cNvPr>
          <p:cNvSpPr txBox="1"/>
          <p:nvPr/>
        </p:nvSpPr>
        <p:spPr>
          <a:xfrm>
            <a:off x="2910055" y="3484280"/>
            <a:ext cx="8097080" cy="523220"/>
          </a:xfrm>
          <a:prstGeom prst="rect">
            <a:avLst/>
          </a:prstGeom>
          <a:noFill/>
        </p:spPr>
        <p:txBody>
          <a:bodyPr wrap="square" rtlCol="0">
            <a:spAutoFit/>
          </a:bodyPr>
          <a:lstStyle/>
          <a:p>
            <a:r>
              <a:rPr lang="en-IN" sz="2800" b="1" dirty="0">
                <a:solidFill>
                  <a:srgbClr val="FF0000"/>
                </a:solidFill>
                <a:latin typeface="Times New Roman" panose="02020603050405020304" pitchFamily="18" charset="0"/>
                <a:cs typeface="Times New Roman" panose="02020603050405020304" pitchFamily="18" charset="0"/>
              </a:rPr>
              <a:t>TOPIC: MODULATION AND DEMODULATION</a:t>
            </a:r>
          </a:p>
        </p:txBody>
      </p:sp>
    </p:spTree>
    <p:extLst>
      <p:ext uri="{BB962C8B-B14F-4D97-AF65-F5344CB8AC3E}">
        <p14:creationId xmlns:p14="http://schemas.microsoft.com/office/powerpoint/2010/main" val="2132086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73898C-3206-4A3D-A886-715D30B7FAEA}"/>
              </a:ext>
            </a:extLst>
          </p:cNvPr>
          <p:cNvSpPr/>
          <p:nvPr/>
        </p:nvSpPr>
        <p:spPr>
          <a:xfrm>
            <a:off x="227937" y="0"/>
            <a:ext cx="11593949" cy="3447098"/>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Amplitude Modulation:</a:t>
            </a:r>
          </a:p>
          <a:p>
            <a:pPr>
              <a:lnSpc>
                <a:spcPct val="150000"/>
              </a:lnSpc>
            </a:pPr>
            <a:r>
              <a:rPr lang="en-US" sz="2000" dirty="0">
                <a:latin typeface="Times New Roman" panose="02020603050405020304" pitchFamily="18" charset="0"/>
                <a:cs typeface="Times New Roman" panose="02020603050405020304" pitchFamily="18" charset="0"/>
              </a:rPr>
              <a:t>Amplitude modulation was the earliest modulation technique used to transmit voice by radio. This type of modulation technique is used in electronic communication. In this modulation, the amplitude of the carrier signal varies in accordance with the message signal, and other factors like phase and frequency remain constant.</a:t>
            </a:r>
          </a:p>
          <a:p>
            <a:pPr>
              <a:lnSpc>
                <a:spcPct val="150000"/>
              </a:lnSpc>
            </a:pPr>
            <a:r>
              <a:rPr lang="en-US" dirty="0">
                <a:latin typeface="Times New Roman" panose="02020603050405020304" pitchFamily="18" charset="0"/>
                <a:cs typeface="Times New Roman" panose="02020603050405020304" pitchFamily="18" charset="0"/>
              </a:rPr>
              <a:t>    The modulated signal is shown in the below figure, and its spectrum consists of the lower frequency band, upper frequency band and carrier frequency components. This type of modulation requires more power and greater bandwidth; filtering is very difficult. Amplitude modulation is used in computer modems, VHF aircraft radio, and in portable two-way radio</a:t>
            </a:r>
            <a:endParaRPr lang="en-IN"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70D6D50-F27F-4FE3-8FCB-591D1125A8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2894" y="2981145"/>
            <a:ext cx="5208104" cy="3663033"/>
          </a:xfrm>
          <a:prstGeom prst="rect">
            <a:avLst/>
          </a:prstGeom>
        </p:spPr>
      </p:pic>
    </p:spTree>
    <p:extLst>
      <p:ext uri="{BB962C8B-B14F-4D97-AF65-F5344CB8AC3E}">
        <p14:creationId xmlns:p14="http://schemas.microsoft.com/office/powerpoint/2010/main" val="386467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A602E3-F8DF-497F-B54A-9A5B9907059B}"/>
              </a:ext>
            </a:extLst>
          </p:cNvPr>
          <p:cNvSpPr/>
          <p:nvPr/>
        </p:nvSpPr>
        <p:spPr>
          <a:xfrm>
            <a:off x="185153" y="3036643"/>
            <a:ext cx="11675163" cy="3170099"/>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Phase Modulation:</a:t>
            </a:r>
          </a:p>
          <a:p>
            <a:pPr>
              <a:lnSpc>
                <a:spcPct val="150000"/>
              </a:lnSpc>
            </a:pPr>
            <a:r>
              <a:rPr lang="en-US" dirty="0">
                <a:latin typeface="Times New Roman" panose="02020603050405020304" pitchFamily="18" charset="0"/>
                <a:cs typeface="Times New Roman" panose="02020603050405020304" pitchFamily="18" charset="0"/>
              </a:rPr>
              <a:t>In this type of modulation, the phase of the carrier signal varies in accordance with the message signal. When the phase of the signal is changed, then it affects the frequency. So, for this reason, this modulation is also comes under the frequency modulation.</a:t>
            </a:r>
          </a:p>
          <a:p>
            <a:pPr>
              <a:lnSpc>
                <a:spcPct val="150000"/>
              </a:lnSpc>
            </a:pPr>
            <a:r>
              <a:rPr lang="en-US" dirty="0">
                <a:latin typeface="Times New Roman" panose="02020603050405020304" pitchFamily="18" charset="0"/>
                <a:cs typeface="Times New Roman" panose="02020603050405020304" pitchFamily="18" charset="0"/>
              </a:rPr>
              <a:t>Generally, phase modulation is used for transmitting waves. It is an essential part of many digital transmission coding schemes that underlie a wide range of technologies like GSM, </a:t>
            </a:r>
            <a:r>
              <a:rPr lang="en-US" dirty="0" err="1">
                <a:latin typeface="Times New Roman" panose="02020603050405020304" pitchFamily="18" charset="0"/>
                <a:cs typeface="Times New Roman" panose="02020603050405020304" pitchFamily="18" charset="0"/>
              </a:rPr>
              <a:t>WiFi</a:t>
            </a:r>
            <a:r>
              <a:rPr lang="en-US" dirty="0">
                <a:latin typeface="Times New Roman" panose="02020603050405020304" pitchFamily="18" charset="0"/>
                <a:cs typeface="Times New Roman" panose="02020603050405020304" pitchFamily="18" charset="0"/>
              </a:rPr>
              <a:t>, and satellite television. This type of modulation is used for signal generation in al synthesizers, such as the Yamaha DX7 to implement FM synthesis.</a:t>
            </a:r>
          </a:p>
          <a:p>
            <a:endParaRPr lang="en-US" dirty="0"/>
          </a:p>
        </p:txBody>
      </p:sp>
      <p:sp>
        <p:nvSpPr>
          <p:cNvPr id="3" name="Rectangle 2">
            <a:extLst>
              <a:ext uri="{FF2B5EF4-FFF2-40B4-BE49-F238E27FC236}">
                <a16:creationId xmlns:a16="http://schemas.microsoft.com/office/drawing/2014/main" id="{6C2F7030-E169-45C1-BE5B-0428FAD46309}"/>
              </a:ext>
            </a:extLst>
          </p:cNvPr>
          <p:cNvSpPr/>
          <p:nvPr/>
        </p:nvSpPr>
        <p:spPr>
          <a:xfrm>
            <a:off x="159028" y="125899"/>
            <a:ext cx="11887198" cy="2893100"/>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Frequency Modulation:</a:t>
            </a:r>
          </a:p>
          <a:p>
            <a:pPr>
              <a:lnSpc>
                <a:spcPct val="150000"/>
              </a:lnSpc>
            </a:pPr>
            <a:r>
              <a:rPr lang="en-US" dirty="0">
                <a:latin typeface="Times New Roman" panose="02020603050405020304" pitchFamily="18" charset="0"/>
                <a:cs typeface="Times New Roman" panose="02020603050405020304" pitchFamily="18" charset="0"/>
              </a:rPr>
              <a:t>In this type of modulation, the frequency of the carrier signal varies in accordance with the message signal, and other parameters like amplitude and phase remain constant. Frequency modulation is used in different applications like radar, radio and telemetry, seismic prospecting and monitoring newborns for seizures via EEG, etc.</a:t>
            </a:r>
          </a:p>
          <a:p>
            <a:pPr>
              <a:lnSpc>
                <a:spcPct val="150000"/>
              </a:lnSpc>
            </a:pPr>
            <a:r>
              <a:rPr lang="en-US" dirty="0">
                <a:latin typeface="Times New Roman" panose="02020603050405020304" pitchFamily="18" charset="0"/>
                <a:cs typeface="Times New Roman" panose="02020603050405020304" pitchFamily="18" charset="0"/>
              </a:rPr>
              <a:t>This type of modulation is commonly used for broadcasting music and speech, magnetic tape recording systems, two way radio systems and video transmission systems. When noise occurs naturally in radio systems, frequency modulation with sufficient bandwidth provides an advantage in cancelling the noise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34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2" cstate="print"/>
          <a:stretch>
            <a:fillRect/>
          </a:stretch>
        </p:blipFill>
        <p:spPr>
          <a:xfrm>
            <a:off x="587828" y="195464"/>
            <a:ext cx="10084526" cy="647748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2" cstate="print"/>
          <a:stretch>
            <a:fillRect/>
          </a:stretch>
        </p:blipFill>
        <p:spPr>
          <a:xfrm>
            <a:off x="640074" y="0"/>
            <a:ext cx="10228218" cy="662286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jpg"/>
          <p:cNvPicPr>
            <a:picLocks noChangeAspect="1"/>
          </p:cNvPicPr>
          <p:nvPr/>
        </p:nvPicPr>
        <p:blipFill>
          <a:blip r:embed="rId2" cstate="print"/>
          <a:stretch>
            <a:fillRect/>
          </a:stretch>
        </p:blipFill>
        <p:spPr>
          <a:xfrm>
            <a:off x="1084217" y="195943"/>
            <a:ext cx="9562012" cy="582080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jpg"/>
          <p:cNvPicPr>
            <a:picLocks noChangeAspect="1"/>
          </p:cNvPicPr>
          <p:nvPr/>
        </p:nvPicPr>
        <p:blipFill>
          <a:blip r:embed="rId2" cstate="print"/>
          <a:stretch>
            <a:fillRect/>
          </a:stretch>
        </p:blipFill>
        <p:spPr>
          <a:xfrm>
            <a:off x="574766" y="0"/>
            <a:ext cx="10223089"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jpg"/>
          <p:cNvPicPr>
            <a:picLocks noChangeAspect="1"/>
          </p:cNvPicPr>
          <p:nvPr/>
        </p:nvPicPr>
        <p:blipFill>
          <a:blip r:embed="rId2" cstate="print"/>
          <a:stretch>
            <a:fillRect/>
          </a:stretch>
        </p:blipFill>
        <p:spPr>
          <a:xfrm>
            <a:off x="927463" y="209006"/>
            <a:ext cx="9026434" cy="648687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equency-modulation-and-its-application-14-638.jpg"/>
          <p:cNvPicPr>
            <a:picLocks noChangeAspect="1"/>
          </p:cNvPicPr>
          <p:nvPr/>
        </p:nvPicPr>
        <p:blipFill>
          <a:blip r:embed="rId2" cstate="print"/>
          <a:stretch>
            <a:fillRect/>
          </a:stretch>
        </p:blipFill>
        <p:spPr>
          <a:xfrm>
            <a:off x="1411604" y="481556"/>
            <a:ext cx="7771584" cy="583477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5F51D-8C27-4A22-83E7-9688B7F29A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9791" y="186632"/>
            <a:ext cx="4876802" cy="4064002"/>
          </a:xfrm>
          <a:prstGeom prst="rect">
            <a:avLst/>
          </a:prstGeom>
        </p:spPr>
      </p:pic>
      <p:pic>
        <p:nvPicPr>
          <p:cNvPr id="5" name="Picture 4">
            <a:extLst>
              <a:ext uri="{FF2B5EF4-FFF2-40B4-BE49-F238E27FC236}">
                <a16:creationId xmlns:a16="http://schemas.microsoft.com/office/drawing/2014/main" id="{A3D833C0-EC25-4577-9D65-C12DFB0846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5331" y="4014304"/>
            <a:ext cx="2525644" cy="2525644"/>
          </a:xfrm>
          <a:prstGeom prst="rect">
            <a:avLst/>
          </a:prstGeom>
        </p:spPr>
      </p:pic>
    </p:spTree>
    <p:extLst>
      <p:ext uri="{BB962C8B-B14F-4D97-AF65-F5344CB8AC3E}">
        <p14:creationId xmlns:p14="http://schemas.microsoft.com/office/powerpoint/2010/main" val="429250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9C859C-03D4-4433-A42D-7C6091FA5E12}"/>
              </a:ext>
            </a:extLst>
          </p:cNvPr>
          <p:cNvSpPr/>
          <p:nvPr/>
        </p:nvSpPr>
        <p:spPr>
          <a:xfrm>
            <a:off x="751703" y="5349968"/>
            <a:ext cx="9372957" cy="1015663"/>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 Although it is common in our perceptual experience that sending or receiving signals or data is simple, but it involves quite complex procedures, possibilities and scenarios within the communication systems.</a:t>
            </a:r>
            <a:endParaRPr lang="en-IN"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EDF9CF5-18E7-4D33-9AFD-636D41A9FFD1}"/>
              </a:ext>
            </a:extLst>
          </p:cNvPr>
          <p:cNvSpPr txBox="1"/>
          <p:nvPr/>
        </p:nvSpPr>
        <p:spPr>
          <a:xfrm>
            <a:off x="1308295" y="492369"/>
            <a:ext cx="8485062" cy="1754326"/>
          </a:xfrm>
          <a:prstGeom prst="rect">
            <a:avLst/>
          </a:prstGeom>
          <a:noFill/>
        </p:spPr>
        <p:txBody>
          <a:bodyPr wrap="square" rtlCol="0">
            <a:spAutoFit/>
          </a:bodyPr>
          <a:lstStyle/>
          <a:p>
            <a:r>
              <a:rPr lang="en-IN" sz="2400" b="1" dirty="0">
                <a:latin typeface="Times New Roman" panose="02020603050405020304" pitchFamily="18" charset="0"/>
                <a:cs typeface="Times New Roman" panose="02020603050405020304" pitchFamily="18" charset="0"/>
              </a:rPr>
              <a:t>Communication System</a:t>
            </a:r>
          </a:p>
          <a:p>
            <a:endParaRPr lang="en-IN" sz="2400"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transmission of information from the sender to the recipient through some medium is called as communication.</a:t>
            </a:r>
            <a:endParaRPr lang="en-IN" dirty="0">
              <a:latin typeface="Times New Roman" panose="02020603050405020304" pitchFamily="18" charset="0"/>
              <a:cs typeface="Times New Roman" panose="02020603050405020304" pitchFamily="18" charset="0"/>
            </a:endParaRPr>
          </a:p>
          <a:p>
            <a:endParaRPr lang="en-IN" sz="24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CC23BCA-1934-46A0-A37D-9934852897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4128" y="2334034"/>
            <a:ext cx="6836014" cy="2041309"/>
          </a:xfrm>
          <a:prstGeom prst="rect">
            <a:avLst/>
          </a:prstGeom>
        </p:spPr>
      </p:pic>
      <p:sp>
        <p:nvSpPr>
          <p:cNvPr id="6" name="TextBox 5">
            <a:extLst>
              <a:ext uri="{FF2B5EF4-FFF2-40B4-BE49-F238E27FC236}">
                <a16:creationId xmlns:a16="http://schemas.microsoft.com/office/drawing/2014/main" id="{74F2CBA4-9B6F-4E3D-8BB1-3A6EFE97A789}"/>
              </a:ext>
            </a:extLst>
          </p:cNvPr>
          <p:cNvSpPr txBox="1"/>
          <p:nvPr/>
        </p:nvSpPr>
        <p:spPr>
          <a:xfrm>
            <a:off x="857720" y="4426640"/>
            <a:ext cx="9266940" cy="1015663"/>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What is transmitted?</a:t>
            </a:r>
          </a:p>
          <a:p>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Mainly Audio, </a:t>
            </a:r>
            <a:r>
              <a:rPr lang="en-IN" sz="2000" dirty="0" err="1">
                <a:latin typeface="Times New Roman" panose="02020603050405020304" pitchFamily="18" charset="0"/>
                <a:cs typeface="Times New Roman" panose="02020603050405020304" pitchFamily="18" charset="0"/>
              </a:rPr>
              <a:t>vedio</a:t>
            </a:r>
            <a:r>
              <a:rPr lang="en-IN" sz="2000" dirty="0">
                <a:latin typeface="Times New Roman" panose="02020603050405020304" pitchFamily="18" charset="0"/>
                <a:cs typeface="Times New Roman" panose="02020603050405020304" pitchFamily="18" charset="0"/>
              </a:rPr>
              <a:t> and other data. They are mainly in low frequency range.</a:t>
            </a:r>
          </a:p>
        </p:txBody>
      </p:sp>
    </p:spTree>
    <p:extLst>
      <p:ext uri="{BB962C8B-B14F-4D97-AF65-F5344CB8AC3E}">
        <p14:creationId xmlns:p14="http://schemas.microsoft.com/office/powerpoint/2010/main" val="23335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2631F0-A49E-4449-B6E8-424DE1B76C8A}"/>
              </a:ext>
            </a:extLst>
          </p:cNvPr>
          <p:cNvSpPr txBox="1"/>
          <p:nvPr/>
        </p:nvSpPr>
        <p:spPr>
          <a:xfrm>
            <a:off x="795130" y="622852"/>
            <a:ext cx="10310192" cy="5386090"/>
          </a:xfrm>
          <a:prstGeom prst="rect">
            <a:avLst/>
          </a:prstGeom>
          <a:noFill/>
        </p:spPr>
        <p:txBody>
          <a:bodyPr wrap="square" rtlCol="0">
            <a:spAutoFit/>
          </a:bodyPr>
          <a:lstStyle/>
          <a:p>
            <a:r>
              <a:rPr lang="en-IN" sz="2400" b="1" dirty="0">
                <a:latin typeface="Times New Roman" panose="02020603050405020304" pitchFamily="18" charset="0"/>
                <a:cs typeface="Times New Roman" panose="02020603050405020304" pitchFamily="18" charset="0"/>
              </a:rPr>
              <a:t>During communication we face following problems:</a:t>
            </a:r>
          </a:p>
          <a:p>
            <a:endParaRPr lang="en-IN" sz="2400" b="1" dirty="0">
              <a:latin typeface="Times New Roman" panose="02020603050405020304" pitchFamily="18" charset="0"/>
              <a:cs typeface="Times New Roman" panose="02020603050405020304" pitchFamily="18" charset="0"/>
            </a:endParaRPr>
          </a:p>
          <a:p>
            <a:pPr marL="342900" indent="-342900">
              <a:buAutoNum type="arabicPeriod"/>
            </a:pPr>
            <a:r>
              <a:rPr lang="en-IN" sz="2000" b="1" dirty="0">
                <a:latin typeface="Times New Roman" panose="02020603050405020304" pitchFamily="18" charset="0"/>
                <a:cs typeface="Times New Roman" panose="02020603050405020304" pitchFamily="18" charset="0"/>
              </a:rPr>
              <a:t>Long distance transmission: </a:t>
            </a:r>
          </a:p>
          <a:p>
            <a:pPr marL="342900" indent="-342900">
              <a:lnSpc>
                <a:spcPct val="150000"/>
              </a:lnSpc>
            </a:pPr>
            <a:r>
              <a:rPr lang="en-IN" sz="16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Low frequency signals get attenuated quickly in space while high frequency do not get attenuated in space as fast as low frequency and can travel along long distance. This happens as energy of signal is proportional to frequency. Thus if low frequency are used for some application then strength will be less, resulting poor reception.</a:t>
            </a:r>
          </a:p>
          <a:p>
            <a:pPr marL="342900" indent="-342900"/>
            <a:endParaRPr lang="en-IN" sz="1600" b="1" dirty="0">
              <a:latin typeface="Times New Roman" panose="02020603050405020304" pitchFamily="18" charset="0"/>
              <a:cs typeface="Times New Roman" panose="02020603050405020304" pitchFamily="18" charset="0"/>
            </a:endParaRPr>
          </a:p>
          <a:p>
            <a:pPr marL="342900" indent="-342900"/>
            <a:r>
              <a:rPr lang="en-IN" sz="2000" b="1" dirty="0">
                <a:latin typeface="Times New Roman" panose="02020603050405020304" pitchFamily="18" charset="0"/>
                <a:cs typeface="Times New Roman" panose="02020603050405020304" pitchFamily="18" charset="0"/>
              </a:rPr>
              <a:t>2. Antenna Size:</a:t>
            </a:r>
          </a:p>
          <a:p>
            <a:pPr marL="342900" indent="-342900">
              <a:lnSpc>
                <a:spcPct val="150000"/>
              </a:lnSpc>
            </a:pPr>
            <a:r>
              <a:rPr lang="en-IN" sz="2000" b="1" dirty="0">
                <a:latin typeface="Times New Roman" panose="02020603050405020304" pitchFamily="18" charset="0"/>
                <a:cs typeface="Times New Roman" panose="02020603050405020304" pitchFamily="18" charset="0"/>
              </a:rPr>
              <a:t>       </a:t>
            </a:r>
            <a:r>
              <a:rPr lang="en-IN" sz="2000" dirty="0">
                <a:latin typeface="Times New Roman" pitchFamily="18" charset="0"/>
                <a:cs typeface="Times New Roman" pitchFamily="18" charset="0"/>
              </a:rPr>
              <a:t>T</a:t>
            </a:r>
            <a:r>
              <a:rPr lang="en-US" sz="2000" dirty="0">
                <a:latin typeface="Times New Roman" pitchFamily="18" charset="0"/>
                <a:cs typeface="Times New Roman" pitchFamily="18" charset="0"/>
              </a:rPr>
              <a:t>he antenna size is inversely proportional to the frequency of the radiated signal. The order of the antenna aperture size is at least  1/10 </a:t>
            </a:r>
            <a:r>
              <a:rPr lang="en-US" sz="2000" dirty="0" err="1">
                <a:latin typeface="Times New Roman" pitchFamily="18" charset="0"/>
                <a:cs typeface="Times New Roman" pitchFamily="18" charset="0"/>
              </a:rPr>
              <a:t>th</a:t>
            </a:r>
            <a:r>
              <a:rPr lang="en-US" sz="2000" dirty="0">
                <a:latin typeface="Times New Roman" pitchFamily="18" charset="0"/>
                <a:cs typeface="Times New Roman" pitchFamily="18" charset="0"/>
              </a:rPr>
              <a:t> ( or ¼ </a:t>
            </a:r>
            <a:r>
              <a:rPr lang="en-US" sz="2000" dirty="0" err="1">
                <a:latin typeface="Times New Roman" pitchFamily="18" charset="0"/>
                <a:cs typeface="Times New Roman" pitchFamily="18" charset="0"/>
              </a:rPr>
              <a:t>th</a:t>
            </a:r>
            <a:r>
              <a:rPr lang="en-US" sz="2000" dirty="0">
                <a:latin typeface="Times New Roman" pitchFamily="18" charset="0"/>
                <a:cs typeface="Times New Roman" pitchFamily="18" charset="0"/>
              </a:rPr>
              <a:t> ) of the wavelength of the signal. Its size is not practicable if the signal is 5 KHz; therefore, raising frequency by any process is required to reduce the size of the antenna.</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402671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4879" y="840603"/>
            <a:ext cx="10380617" cy="5509200"/>
          </a:xfrm>
          <a:prstGeom prst="rect">
            <a:avLst/>
          </a:prstGeom>
        </p:spPr>
        <p:txBody>
          <a:bodyPr wrap="square">
            <a:spAutoFit/>
          </a:bodyPr>
          <a:lstStyle/>
          <a:p>
            <a:pPr marL="342900" indent="-342900">
              <a:buAutoNum type="arabicPeriod"/>
            </a:pPr>
            <a:endParaRPr lang="en-IN" b="1" dirty="0">
              <a:latin typeface="Times New Roman" panose="02020603050405020304" pitchFamily="18" charset="0"/>
              <a:cs typeface="Times New Roman" panose="02020603050405020304" pitchFamily="18" charset="0"/>
            </a:endParaRPr>
          </a:p>
          <a:p>
            <a:pPr marL="342900" indent="-342900"/>
            <a:r>
              <a:rPr lang="en-IN" b="1" dirty="0">
                <a:latin typeface="Times New Roman" panose="02020603050405020304" pitchFamily="18" charset="0"/>
                <a:cs typeface="Times New Roman" panose="02020603050405020304" pitchFamily="18" charset="0"/>
              </a:rPr>
              <a:t>3. Noise to signal ratio: </a:t>
            </a:r>
          </a:p>
          <a:p>
            <a:pPr marL="342900" indent="-342900">
              <a:lnSpc>
                <a:spcPct val="150000"/>
              </a:lnSpc>
            </a:pPr>
            <a:r>
              <a:rPr lang="en-IN" b="1" dirty="0">
                <a:latin typeface="Times New Roman" panose="02020603050405020304" pitchFamily="18" charset="0"/>
                <a:cs typeface="Times New Roman" panose="02020603050405020304" pitchFamily="18" charset="0"/>
              </a:rPr>
              <a:t>      </a:t>
            </a:r>
            <a:r>
              <a:rPr lang="en-US" sz="2000" dirty="0">
                <a:latin typeface="Times New Roman" pitchFamily="18" charset="0"/>
                <a:cs typeface="Times New Roman" pitchFamily="18" charset="0"/>
              </a:rPr>
              <a:t>Electrical noise is one of the principle limiting factors in the performance of communication systems.</a:t>
            </a:r>
            <a:r>
              <a:rPr lang="en-US" sz="2000" dirty="0"/>
              <a:t> </a:t>
            </a:r>
            <a:r>
              <a:rPr lang="en-US" sz="2000" dirty="0">
                <a:latin typeface="Times New Roman" pitchFamily="18" charset="0"/>
                <a:cs typeface="Times New Roman" pitchFamily="18" charset="0"/>
              </a:rPr>
              <a:t>The signal-to-noise ratio indicates the relative strengths of the signal and the noise in a communication system.  The stronger the signal and the weaker the noise, the higher the SNR</a:t>
            </a:r>
            <a:r>
              <a:rPr lang="en-US" sz="2000">
                <a:latin typeface="Times New Roman" pitchFamily="18" charset="0"/>
                <a:cs typeface="Times New Roman" pitchFamily="18" charset="0"/>
              </a:rPr>
              <a:t>.  </a:t>
            </a:r>
            <a:endParaRPr lang="en-IN" sz="2000" dirty="0">
              <a:latin typeface="Times New Roman" pitchFamily="18" charset="0"/>
              <a:cs typeface="Times New Roman" pitchFamily="18" charset="0"/>
            </a:endParaRPr>
          </a:p>
          <a:p>
            <a:pPr marL="342900" indent="-342900">
              <a:buAutoNum type="arabicPeriod"/>
            </a:pPr>
            <a:endParaRPr lang="en-IN" b="1" dirty="0">
              <a:latin typeface="Times New Roman" pitchFamily="18" charset="0"/>
              <a:cs typeface="Times New Roman" pitchFamily="18" charset="0"/>
            </a:endParaRPr>
          </a:p>
          <a:p>
            <a:pPr marL="342900" indent="-342900"/>
            <a:r>
              <a:rPr lang="en-IN" b="1" dirty="0">
                <a:latin typeface="Times New Roman" pitchFamily="18" charset="0"/>
                <a:cs typeface="Times New Roman" pitchFamily="18" charset="0"/>
              </a:rPr>
              <a:t>4. </a:t>
            </a:r>
            <a:r>
              <a:rPr lang="en-IN" sz="2000" b="1" dirty="0">
                <a:latin typeface="Times New Roman" panose="02020603050405020304" pitchFamily="18" charset="0"/>
                <a:cs typeface="Times New Roman" panose="02020603050405020304" pitchFamily="18" charset="0"/>
              </a:rPr>
              <a:t>Interference of different transmitted wave:</a:t>
            </a:r>
          </a:p>
          <a:p>
            <a:pPr marL="342900" indent="-342900">
              <a:lnSpc>
                <a:spcPct val="150000"/>
              </a:lnSpc>
            </a:pPr>
            <a:r>
              <a:rPr lang="en-IN" sz="2000" b="1" dirty="0">
                <a:latin typeface="Times New Roman" panose="02020603050405020304" pitchFamily="18" charset="0"/>
                <a:cs typeface="Times New Roman" panose="02020603050405020304" pitchFamily="18" charset="0"/>
              </a:rPr>
              <a:t>      </a:t>
            </a:r>
            <a:r>
              <a:rPr lang="en-US" sz="2000" dirty="0">
                <a:latin typeface="Times New Roman" pitchFamily="18" charset="0"/>
                <a:cs typeface="Times New Roman" pitchFamily="18" charset="0"/>
              </a:rPr>
              <a:t>In signal transmission, the signals from various sources are transmitted through a common channel simultaneously by using multiplexers. If these signals are transmitted simultaneously with certain bandwidth, they cause interference.</a:t>
            </a:r>
            <a:endParaRPr lang="en-IN" sz="2000" b="1" dirty="0">
              <a:latin typeface="Times New Roman" pitchFamily="18" charset="0"/>
              <a:cs typeface="Times New Roman" pitchFamily="18" charset="0"/>
            </a:endParaRPr>
          </a:p>
          <a:p>
            <a:pPr marL="342900" indent="-342900"/>
            <a:endParaRPr lang="en-IN" b="1" dirty="0">
              <a:latin typeface="Times New Roman" panose="02020603050405020304" pitchFamily="18" charset="0"/>
              <a:cs typeface="Times New Roman" panose="02020603050405020304" pitchFamily="18" charset="0"/>
            </a:endParaRPr>
          </a:p>
          <a:p>
            <a:pPr marL="342900" indent="-342900"/>
            <a:r>
              <a:rPr lang="en-IN" b="1" dirty="0">
                <a:latin typeface="Times New Roman" panose="02020603050405020304" pitchFamily="18" charset="0"/>
                <a:cs typeface="Times New Roman" panose="02020603050405020304" pitchFamily="18" charset="0"/>
              </a:rPr>
              <a:t>5. </a:t>
            </a:r>
            <a:r>
              <a:rPr lang="en-IN" sz="2000" b="1" dirty="0">
                <a:latin typeface="Times New Roman" panose="02020603050405020304" pitchFamily="18" charset="0"/>
                <a:cs typeface="Times New Roman" panose="02020603050405020304" pitchFamily="18" charset="0"/>
              </a:rPr>
              <a:t>Cost of Instruments: </a:t>
            </a:r>
          </a:p>
          <a:p>
            <a:pPr marL="342900" indent="-342900">
              <a:lnSpc>
                <a:spcPct val="150000"/>
              </a:lnSpc>
            </a:pPr>
            <a:r>
              <a:rPr lang="en-IN" sz="2000" b="1" dirty="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Cost of instruments used in low frequency range is very high compared to high frequency based instruments.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AC4A5B-D64F-42AB-AD64-4BCC63C4A78D}"/>
              </a:ext>
            </a:extLst>
          </p:cNvPr>
          <p:cNvSpPr/>
          <p:nvPr/>
        </p:nvSpPr>
        <p:spPr>
          <a:xfrm>
            <a:off x="384312" y="759409"/>
            <a:ext cx="10760765" cy="2031325"/>
          </a:xfrm>
          <a:prstGeom prst="rect">
            <a:avLst/>
          </a:prstGeom>
        </p:spPr>
        <p:txBody>
          <a:bodyPr wrap="square">
            <a:spAutoFit/>
          </a:bodyPr>
          <a:lstStyle/>
          <a:p>
            <a:r>
              <a:rPr lang="en-US" dirty="0"/>
              <a:t>What is Modulation?</a:t>
            </a:r>
          </a:p>
          <a:p>
            <a:r>
              <a:rPr lang="en-US" dirty="0"/>
              <a:t> </a:t>
            </a:r>
          </a:p>
          <a:p>
            <a:r>
              <a:rPr lang="en-US" dirty="0"/>
              <a:t>Modulation is a process of changing the characteristics of the wave to be transmitted by superimposing the message signal on the high frequency signal. In this process video, voice and other data signals modify high frequency signals – also known as carrier wave. This carrier wave can be DC or AC or pulse chain depending on the application used. Usually high frequency sine wave is used as a carrier wave signal.</a:t>
            </a:r>
            <a:endParaRPr lang="en-IN" dirty="0"/>
          </a:p>
        </p:txBody>
      </p:sp>
      <p:pic>
        <p:nvPicPr>
          <p:cNvPr id="4" name="Picture 3">
            <a:extLst>
              <a:ext uri="{FF2B5EF4-FFF2-40B4-BE49-F238E27FC236}">
                <a16:creationId xmlns:a16="http://schemas.microsoft.com/office/drawing/2014/main" id="{86312F88-6184-45F1-B192-BC2AC7EF24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5315" y="3167061"/>
            <a:ext cx="5865745" cy="2326746"/>
          </a:xfrm>
          <a:prstGeom prst="rect">
            <a:avLst/>
          </a:prstGeom>
        </p:spPr>
      </p:pic>
      <p:sp>
        <p:nvSpPr>
          <p:cNvPr id="3" name="Rectangle 2">
            <a:extLst>
              <a:ext uri="{FF2B5EF4-FFF2-40B4-BE49-F238E27FC236}">
                <a16:creationId xmlns:a16="http://schemas.microsoft.com/office/drawing/2014/main" id="{2A4DB3AC-4A36-4E73-A7A6-C17E28907541}"/>
              </a:ext>
            </a:extLst>
          </p:cNvPr>
          <p:cNvSpPr/>
          <p:nvPr/>
        </p:nvSpPr>
        <p:spPr>
          <a:xfrm>
            <a:off x="755373" y="5870134"/>
            <a:ext cx="9674087" cy="646331"/>
          </a:xfrm>
          <a:prstGeom prst="rect">
            <a:avLst/>
          </a:prstGeom>
        </p:spPr>
        <p:txBody>
          <a:bodyPr wrap="square">
            <a:spAutoFit/>
          </a:bodyPr>
          <a:lstStyle/>
          <a:p>
            <a:r>
              <a:rPr lang="en-US" dirty="0"/>
              <a:t>In modulation technique, the message signal frequency is raised to a range so that it is more useful for transmission. </a:t>
            </a:r>
            <a:endParaRPr lang="en-IN" dirty="0"/>
          </a:p>
        </p:txBody>
      </p:sp>
    </p:spTree>
    <p:extLst>
      <p:ext uri="{BB962C8B-B14F-4D97-AF65-F5344CB8AC3E}">
        <p14:creationId xmlns:p14="http://schemas.microsoft.com/office/powerpoint/2010/main" val="1550761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B40025-478D-4B7E-8DBC-68EB8730247D}"/>
              </a:ext>
            </a:extLst>
          </p:cNvPr>
          <p:cNvSpPr/>
          <p:nvPr/>
        </p:nvSpPr>
        <p:spPr>
          <a:xfrm>
            <a:off x="472077" y="355360"/>
            <a:ext cx="10004333" cy="461665"/>
          </a:xfrm>
          <a:prstGeom prst="rect">
            <a:avLst/>
          </a:prstGeom>
        </p:spPr>
        <p:txBody>
          <a:bodyPr wrap="square">
            <a:spAutoFit/>
          </a:bodyPr>
          <a:lstStyle/>
          <a:p>
            <a:pPr algn="just" fontAlgn="base"/>
            <a:r>
              <a:rPr lang="en-US" sz="2400" b="1" dirty="0">
                <a:solidFill>
                  <a:srgbClr val="333333"/>
                </a:solidFill>
                <a:latin typeface="Times New Roman" pitchFamily="18" charset="0"/>
                <a:cs typeface="Times New Roman" pitchFamily="18" charset="0"/>
              </a:rPr>
              <a:t>Why modulation is used in communication?</a:t>
            </a:r>
            <a:endParaRPr lang="en-US" sz="2400" b="1" i="0" dirty="0">
              <a:solidFill>
                <a:srgbClr val="333333"/>
              </a:solidFill>
              <a:effectLst/>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id="{06FDD2A5-8ADC-4704-ACDF-DB8FA5624EA0}"/>
              </a:ext>
            </a:extLst>
          </p:cNvPr>
          <p:cNvSpPr/>
          <p:nvPr/>
        </p:nvSpPr>
        <p:spPr>
          <a:xfrm>
            <a:off x="628831" y="3278777"/>
            <a:ext cx="10230677" cy="1977208"/>
          </a:xfrm>
          <a:prstGeom prst="rect">
            <a:avLst/>
          </a:prstGeom>
        </p:spPr>
        <p:txBody>
          <a:bodyPr wrap="square">
            <a:spAutoFit/>
          </a:bodyPr>
          <a:lstStyle/>
          <a:p>
            <a:endParaRPr lang="en-US" dirty="0"/>
          </a:p>
          <a:p>
            <a:pPr>
              <a:lnSpc>
                <a:spcPct val="150000"/>
              </a:lnSpc>
            </a:pPr>
            <a:r>
              <a:rPr lang="en-US" dirty="0"/>
              <a:t>The above points describe modulation’s importance in communication system. Modulation is important to transfer the signals over large distances, since it is not possible to send low-frequency signals for longer distances. Similarly, modulation is also important to allocate more channels for users and to increase noise immunity.</a:t>
            </a:r>
            <a:endParaRPr lang="en-IN" dirty="0"/>
          </a:p>
        </p:txBody>
      </p:sp>
      <p:sp>
        <p:nvSpPr>
          <p:cNvPr id="4" name="Rectangle 3"/>
          <p:cNvSpPr/>
          <p:nvPr/>
        </p:nvSpPr>
        <p:spPr>
          <a:xfrm>
            <a:off x="696686" y="1057479"/>
            <a:ext cx="6096000" cy="2340513"/>
          </a:xfrm>
          <a:prstGeom prst="rect">
            <a:avLst/>
          </a:prstGeom>
        </p:spPr>
        <p:txBody>
          <a:bodyPr>
            <a:spAutoFit/>
          </a:bodyPr>
          <a:lstStyle/>
          <a:p>
            <a:pPr>
              <a:lnSpc>
                <a:spcPct val="150000"/>
              </a:lnSpc>
            </a:pPr>
            <a:r>
              <a:rPr lang="en-US" sz="2000" dirty="0">
                <a:solidFill>
                  <a:srgbClr val="FF0000"/>
                </a:solidFill>
                <a:latin typeface="Times New Roman" pitchFamily="18" charset="0"/>
                <a:cs typeface="Times New Roman" pitchFamily="18" charset="0"/>
              </a:rPr>
              <a:t>1. Reduction in the height of antenna</a:t>
            </a:r>
          </a:p>
          <a:p>
            <a:pPr>
              <a:lnSpc>
                <a:spcPct val="150000"/>
              </a:lnSpc>
            </a:pPr>
            <a:r>
              <a:rPr lang="en-US" sz="2000" dirty="0">
                <a:solidFill>
                  <a:srgbClr val="FF0000"/>
                </a:solidFill>
                <a:latin typeface="Times New Roman" pitchFamily="18" charset="0"/>
                <a:cs typeface="Times New Roman" pitchFamily="18" charset="0"/>
              </a:rPr>
              <a:t>2. Avoids mixing of signals</a:t>
            </a:r>
          </a:p>
          <a:p>
            <a:pPr>
              <a:lnSpc>
                <a:spcPct val="150000"/>
              </a:lnSpc>
            </a:pPr>
            <a:r>
              <a:rPr lang="en-US" sz="2000" dirty="0">
                <a:solidFill>
                  <a:srgbClr val="FF0000"/>
                </a:solidFill>
                <a:latin typeface="Times New Roman" pitchFamily="18" charset="0"/>
                <a:cs typeface="Times New Roman" pitchFamily="18" charset="0"/>
              </a:rPr>
              <a:t>3. Increases the range of communication</a:t>
            </a:r>
          </a:p>
          <a:p>
            <a:pPr>
              <a:lnSpc>
                <a:spcPct val="150000"/>
              </a:lnSpc>
            </a:pPr>
            <a:r>
              <a:rPr lang="en-US" sz="2000" dirty="0">
                <a:solidFill>
                  <a:srgbClr val="FF0000"/>
                </a:solidFill>
                <a:latin typeface="Times New Roman" pitchFamily="18" charset="0"/>
                <a:cs typeface="Times New Roman" pitchFamily="18" charset="0"/>
              </a:rPr>
              <a:t>4. Multiplexing is possible</a:t>
            </a:r>
          </a:p>
          <a:p>
            <a:pPr>
              <a:lnSpc>
                <a:spcPct val="150000"/>
              </a:lnSpc>
            </a:pPr>
            <a:r>
              <a:rPr lang="en-US" sz="2000" dirty="0">
                <a:solidFill>
                  <a:srgbClr val="FF0000"/>
                </a:solidFill>
                <a:latin typeface="Times New Roman" pitchFamily="18" charset="0"/>
                <a:cs typeface="Times New Roman" pitchFamily="18" charset="0"/>
              </a:rPr>
              <a:t>5. Improves quality of reception</a:t>
            </a:r>
          </a:p>
        </p:txBody>
      </p:sp>
    </p:spTree>
    <p:extLst>
      <p:ext uri="{BB962C8B-B14F-4D97-AF65-F5344CB8AC3E}">
        <p14:creationId xmlns:p14="http://schemas.microsoft.com/office/powerpoint/2010/main" val="3594132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989A82-2447-4BFF-AC2A-A220CABA21A7}"/>
              </a:ext>
            </a:extLst>
          </p:cNvPr>
          <p:cNvSpPr txBox="1"/>
          <p:nvPr/>
        </p:nvSpPr>
        <p:spPr>
          <a:xfrm>
            <a:off x="583096" y="224535"/>
            <a:ext cx="8521148" cy="2308324"/>
          </a:xfrm>
          <a:prstGeom prst="rect">
            <a:avLst/>
          </a:prstGeom>
          <a:noFill/>
        </p:spPr>
        <p:txBody>
          <a:bodyPr wrap="square" rtlCol="0">
            <a:spAutoFit/>
          </a:bodyPr>
          <a:lstStyle/>
          <a:p>
            <a:r>
              <a:rPr lang="en-IN" b="1" dirty="0"/>
              <a:t>Message Signal: </a:t>
            </a:r>
            <a:r>
              <a:rPr lang="en-IN" dirty="0"/>
              <a:t>It contains the information and in general of low frequency.</a:t>
            </a:r>
          </a:p>
          <a:p>
            <a:endParaRPr lang="en-IN" dirty="0"/>
          </a:p>
          <a:p>
            <a:endParaRPr lang="en-IN" dirty="0"/>
          </a:p>
          <a:p>
            <a:r>
              <a:rPr lang="en-IN" b="1" dirty="0"/>
              <a:t>Carrier Signal:  </a:t>
            </a:r>
            <a:r>
              <a:rPr lang="en-IN" dirty="0"/>
              <a:t>Used to transmit the message signal and of high frequency.</a:t>
            </a:r>
          </a:p>
          <a:p>
            <a:endParaRPr lang="en-IN" dirty="0"/>
          </a:p>
          <a:p>
            <a:endParaRPr lang="en-IN" dirty="0"/>
          </a:p>
          <a:p>
            <a:r>
              <a:rPr lang="en-IN" b="1" dirty="0"/>
              <a:t>Modulated Signal: </a:t>
            </a:r>
            <a:r>
              <a:rPr lang="en-IN" dirty="0"/>
              <a:t>The resultant signal due to modulation.</a:t>
            </a:r>
          </a:p>
          <a:p>
            <a:endParaRPr lang="en-IN" dirty="0"/>
          </a:p>
        </p:txBody>
      </p:sp>
      <p:pic>
        <p:nvPicPr>
          <p:cNvPr id="4" name="Picture 3">
            <a:extLst>
              <a:ext uri="{FF2B5EF4-FFF2-40B4-BE49-F238E27FC236}">
                <a16:creationId xmlns:a16="http://schemas.microsoft.com/office/drawing/2014/main" id="{8E3FDAA5-565D-4816-92D9-A595F1CC5C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6939" y="2995390"/>
            <a:ext cx="5155095" cy="3319272"/>
          </a:xfrm>
          <a:prstGeom prst="rect">
            <a:avLst/>
          </a:prstGeom>
        </p:spPr>
      </p:pic>
      <p:sp>
        <p:nvSpPr>
          <p:cNvPr id="5" name="TextBox 4">
            <a:extLst>
              <a:ext uri="{FF2B5EF4-FFF2-40B4-BE49-F238E27FC236}">
                <a16:creationId xmlns:a16="http://schemas.microsoft.com/office/drawing/2014/main" id="{96C9FA9A-739C-469E-AFA7-C3C497094E2C}"/>
              </a:ext>
            </a:extLst>
          </p:cNvPr>
          <p:cNvSpPr txBox="1"/>
          <p:nvPr/>
        </p:nvSpPr>
        <p:spPr>
          <a:xfrm>
            <a:off x="7832034" y="4470360"/>
            <a:ext cx="2080591" cy="369332"/>
          </a:xfrm>
          <a:prstGeom prst="rect">
            <a:avLst/>
          </a:prstGeom>
          <a:noFill/>
        </p:spPr>
        <p:txBody>
          <a:bodyPr wrap="square" rtlCol="0">
            <a:spAutoFit/>
          </a:bodyPr>
          <a:lstStyle/>
          <a:p>
            <a:r>
              <a:rPr lang="en-IN" dirty="0"/>
              <a:t>Message Signal</a:t>
            </a:r>
          </a:p>
        </p:txBody>
      </p:sp>
      <p:sp>
        <p:nvSpPr>
          <p:cNvPr id="6" name="TextBox 5">
            <a:extLst>
              <a:ext uri="{FF2B5EF4-FFF2-40B4-BE49-F238E27FC236}">
                <a16:creationId xmlns:a16="http://schemas.microsoft.com/office/drawing/2014/main" id="{38116AD6-E2E7-48D0-AE4B-5E3A0D046C7D}"/>
              </a:ext>
            </a:extLst>
          </p:cNvPr>
          <p:cNvSpPr txBox="1"/>
          <p:nvPr/>
        </p:nvSpPr>
        <p:spPr>
          <a:xfrm>
            <a:off x="4545495" y="4015409"/>
            <a:ext cx="1205948" cy="172279"/>
          </a:xfrm>
          <a:prstGeom prst="rect">
            <a:avLst/>
          </a:prstGeom>
          <a:solidFill>
            <a:schemeClr val="bg1"/>
          </a:solidFill>
        </p:spPr>
        <p:txBody>
          <a:bodyPr wrap="square" rtlCol="0">
            <a:spAutoFit/>
          </a:bodyPr>
          <a:lstStyle/>
          <a:p>
            <a:endParaRPr lang="en-IN" dirty="0"/>
          </a:p>
        </p:txBody>
      </p:sp>
    </p:spTree>
    <p:extLst>
      <p:ext uri="{BB962C8B-B14F-4D97-AF65-F5344CB8AC3E}">
        <p14:creationId xmlns:p14="http://schemas.microsoft.com/office/powerpoint/2010/main" val="327220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4AC3FF-9AA5-4897-AE42-740061E753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101" y="887896"/>
            <a:ext cx="10121734" cy="3818903"/>
          </a:xfrm>
          <a:prstGeom prst="rect">
            <a:avLst/>
          </a:prstGeom>
        </p:spPr>
      </p:pic>
    </p:spTree>
    <p:extLst>
      <p:ext uri="{BB962C8B-B14F-4D97-AF65-F5344CB8AC3E}">
        <p14:creationId xmlns:p14="http://schemas.microsoft.com/office/powerpoint/2010/main" val="4114219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BBF4B6-ECE2-45FF-A809-88E3FBF7C0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3492" y="3551997"/>
            <a:ext cx="4922737" cy="2133186"/>
          </a:xfrm>
          <a:prstGeom prst="rect">
            <a:avLst/>
          </a:prstGeom>
        </p:spPr>
      </p:pic>
      <p:sp>
        <p:nvSpPr>
          <p:cNvPr id="6" name="Rectangle 5">
            <a:extLst>
              <a:ext uri="{FF2B5EF4-FFF2-40B4-BE49-F238E27FC236}">
                <a16:creationId xmlns:a16="http://schemas.microsoft.com/office/drawing/2014/main" id="{62619B5A-B851-442B-87B9-0D8332FF2264}"/>
              </a:ext>
            </a:extLst>
          </p:cNvPr>
          <p:cNvSpPr/>
          <p:nvPr/>
        </p:nvSpPr>
        <p:spPr>
          <a:xfrm>
            <a:off x="583095" y="443681"/>
            <a:ext cx="10349947" cy="2069541"/>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Analog Modulation:</a:t>
            </a:r>
          </a:p>
          <a:p>
            <a:pPr>
              <a:lnSpc>
                <a:spcPct val="150000"/>
              </a:lnSpc>
            </a:pPr>
            <a:r>
              <a:rPr lang="en-US" dirty="0"/>
              <a:t>In this modulation, a continuously varying sine wave is used as a carrier wave that modulates the message signal or data signal. The Sinusoidal wave’s general function is shown in the figure below, in which, three parameters can be altered to get modulation – they are amplitude, frequency and phase, so the types of analog modulation are:</a:t>
            </a:r>
            <a:endParaRPr lang="en-IN" dirty="0"/>
          </a:p>
        </p:txBody>
      </p:sp>
    </p:spTree>
    <p:extLst>
      <p:ext uri="{BB962C8B-B14F-4D97-AF65-F5344CB8AC3E}">
        <p14:creationId xmlns:p14="http://schemas.microsoft.com/office/powerpoint/2010/main" val="100493467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338</TotalTime>
  <Words>1034</Words>
  <Application>Microsoft Office PowerPoint</Application>
  <PresentationFormat>Widescreen</PresentationFormat>
  <Paragraphs>64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Georgia</vt:lpstr>
      <vt:lpstr>Gill Sans MT</vt:lpstr>
      <vt:lpstr>Times New Roman</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Ayan Mukherjee</dc:creator>
  <cp:lastModifiedBy>Ayan Mukherjee</cp:lastModifiedBy>
  <cp:revision>49</cp:revision>
  <dcterms:created xsi:type="dcterms:W3CDTF">2018-12-02T04:46:42Z</dcterms:created>
  <dcterms:modified xsi:type="dcterms:W3CDTF">2020-04-16T10:00:38Z</dcterms:modified>
</cp:coreProperties>
</file>